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7"/>
  </p:notesMasterIdLst>
  <p:sldIdLst>
    <p:sldId id="256" r:id="rId2"/>
    <p:sldId id="605" r:id="rId3"/>
    <p:sldId id="606" r:id="rId4"/>
    <p:sldId id="607" r:id="rId5"/>
    <p:sldId id="608" r:id="rId6"/>
    <p:sldId id="585" r:id="rId7"/>
    <p:sldId id="586" r:id="rId8"/>
    <p:sldId id="587" r:id="rId9"/>
    <p:sldId id="588" r:id="rId10"/>
    <p:sldId id="589" r:id="rId11"/>
    <p:sldId id="590" r:id="rId12"/>
    <p:sldId id="591" r:id="rId13"/>
    <p:sldId id="592" r:id="rId14"/>
    <p:sldId id="593" r:id="rId15"/>
    <p:sldId id="594" r:id="rId16"/>
    <p:sldId id="595" r:id="rId17"/>
    <p:sldId id="596" r:id="rId18"/>
    <p:sldId id="597" r:id="rId19"/>
    <p:sldId id="598" r:id="rId20"/>
    <p:sldId id="599" r:id="rId21"/>
    <p:sldId id="600" r:id="rId22"/>
    <p:sldId id="601" r:id="rId23"/>
    <p:sldId id="602" r:id="rId24"/>
    <p:sldId id="603" r:id="rId25"/>
    <p:sldId id="60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2007" autoAdjust="0"/>
  </p:normalViewPr>
  <p:slideViewPr>
    <p:cSldViewPr>
      <p:cViewPr varScale="1">
        <p:scale>
          <a:sx n="117" d="100"/>
          <a:sy n="117" d="100"/>
        </p:scale>
        <p:origin x="-15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C5DA-B78A-4CE2-A3ED-55CE02922200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C648-CA1A-4AA2-8F33-BD5BE5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48.png"/><Relationship Id="rId5" Type="http://schemas.openxmlformats.org/officeDocument/2006/relationships/tags" Target="../tags/tag37.xml"/><Relationship Id="rId10" Type="http://schemas.openxmlformats.org/officeDocument/2006/relationships/image" Target="../media/image47.png"/><Relationship Id="rId4" Type="http://schemas.openxmlformats.org/officeDocument/2006/relationships/tags" Target="../tags/tag36.xml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55.png"/><Relationship Id="rId18" Type="http://schemas.openxmlformats.org/officeDocument/2006/relationships/image" Target="../media/image60.tmp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54.png"/><Relationship Id="rId17" Type="http://schemas.openxmlformats.org/officeDocument/2006/relationships/image" Target="../media/image59.tmp"/><Relationship Id="rId2" Type="http://schemas.openxmlformats.org/officeDocument/2006/relationships/tags" Target="../tags/tag40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53.png"/><Relationship Id="rId5" Type="http://schemas.openxmlformats.org/officeDocument/2006/relationships/tags" Target="../tags/tag43.xml"/><Relationship Id="rId15" Type="http://schemas.openxmlformats.org/officeDocument/2006/relationships/image" Target="../media/image57.png"/><Relationship Id="rId10" Type="http://schemas.openxmlformats.org/officeDocument/2006/relationships/image" Target="../media/image52.tmp"/><Relationship Id="rId19" Type="http://schemas.openxmlformats.org/officeDocument/2006/relationships/image" Target="../media/image61.png"/><Relationship Id="rId4" Type="http://schemas.openxmlformats.org/officeDocument/2006/relationships/tags" Target="../tags/tag4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7.png"/><Relationship Id="rId3" Type="http://schemas.openxmlformats.org/officeDocument/2006/relationships/tags" Target="../tags/tag4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6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65.png"/><Relationship Id="rId5" Type="http://schemas.openxmlformats.org/officeDocument/2006/relationships/tags" Target="../tags/tag51.xml"/><Relationship Id="rId15" Type="http://schemas.openxmlformats.org/officeDocument/2006/relationships/image" Target="../media/image69.png"/><Relationship Id="rId10" Type="http://schemas.openxmlformats.org/officeDocument/2006/relationships/image" Target="../media/image64.tmp"/><Relationship Id="rId4" Type="http://schemas.openxmlformats.org/officeDocument/2006/relationships/tags" Target="../tags/tag50.xml"/><Relationship Id="rId9" Type="http://schemas.openxmlformats.org/officeDocument/2006/relationships/image" Target="../media/image63.tmp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55.xml"/><Relationship Id="rId7" Type="http://schemas.openxmlformats.org/officeDocument/2006/relationships/image" Target="../media/image71.tmp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70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tags" Target="../tags/tag58.xml"/><Relationship Id="rId21" Type="http://schemas.openxmlformats.org/officeDocument/2006/relationships/image" Target="../media/image82.png"/><Relationship Id="rId7" Type="http://schemas.openxmlformats.org/officeDocument/2006/relationships/tags" Target="../tags/tag62.xml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tags" Target="../tags/tag57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0.xml"/><Relationship Id="rId15" Type="http://schemas.openxmlformats.org/officeDocument/2006/relationships/image" Target="../media/image76.png"/><Relationship Id="rId10" Type="http://schemas.openxmlformats.org/officeDocument/2006/relationships/tags" Target="../tags/tag65.xml"/><Relationship Id="rId19" Type="http://schemas.openxmlformats.org/officeDocument/2006/relationships/image" Target="../media/image80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75.tmp"/><Relationship Id="rId22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6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85.tmp"/><Relationship Id="rId5" Type="http://schemas.openxmlformats.org/officeDocument/2006/relationships/image" Target="../media/image84.tmp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70.xml"/><Relationship Id="rId7" Type="http://schemas.openxmlformats.org/officeDocument/2006/relationships/image" Target="../media/image73.png"/><Relationship Id="rId12" Type="http://schemas.openxmlformats.org/officeDocument/2006/relationships/image" Target="../media/image91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0.png"/><Relationship Id="rId5" Type="http://schemas.openxmlformats.org/officeDocument/2006/relationships/tags" Target="../tags/tag72.xml"/><Relationship Id="rId10" Type="http://schemas.openxmlformats.org/officeDocument/2006/relationships/image" Target="../media/image89.png"/><Relationship Id="rId4" Type="http://schemas.openxmlformats.org/officeDocument/2006/relationships/tags" Target="../tags/tag71.xml"/><Relationship Id="rId9" Type="http://schemas.openxmlformats.org/officeDocument/2006/relationships/image" Target="../media/image88.tm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6.pn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5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94.png"/><Relationship Id="rId5" Type="http://schemas.openxmlformats.org/officeDocument/2006/relationships/tags" Target="../tags/tag77.xml"/><Relationship Id="rId15" Type="http://schemas.openxmlformats.org/officeDocument/2006/relationships/image" Target="../media/image98.tmp"/><Relationship Id="rId10" Type="http://schemas.openxmlformats.org/officeDocument/2006/relationships/image" Target="../media/image93.png"/><Relationship Id="rId4" Type="http://schemas.openxmlformats.org/officeDocument/2006/relationships/tags" Target="../tags/tag76.xml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tmp"/><Relationship Id="rId3" Type="http://schemas.openxmlformats.org/officeDocument/2006/relationships/tags" Target="../tags/tag81.xml"/><Relationship Id="rId7" Type="http://schemas.openxmlformats.org/officeDocument/2006/relationships/image" Target="../media/image99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2.png"/><Relationship Id="rId4" Type="http://schemas.openxmlformats.org/officeDocument/2006/relationships/tags" Target="../tags/tag82.xml"/><Relationship Id="rId9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6.png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5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104.png"/><Relationship Id="rId5" Type="http://schemas.openxmlformats.org/officeDocument/2006/relationships/tags" Target="../tags/tag87.xml"/><Relationship Id="rId10" Type="http://schemas.openxmlformats.org/officeDocument/2006/relationships/image" Target="../media/image101.png"/><Relationship Id="rId4" Type="http://schemas.openxmlformats.org/officeDocument/2006/relationships/tags" Target="../tags/tag86.xml"/><Relationship Id="rId9" Type="http://schemas.openxmlformats.org/officeDocument/2006/relationships/image" Target="../media/image100.tmp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tags" Target="../tags/tag90.xml"/><Relationship Id="rId16" Type="http://schemas.openxmlformats.org/officeDocument/2006/relationships/image" Target="../media/image112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105.png"/><Relationship Id="rId5" Type="http://schemas.openxmlformats.org/officeDocument/2006/relationships/tags" Target="../tags/tag93.xml"/><Relationship Id="rId15" Type="http://schemas.openxmlformats.org/officeDocument/2006/relationships/image" Target="../media/image11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15.png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109.png"/><Relationship Id="rId18" Type="http://schemas.openxmlformats.org/officeDocument/2006/relationships/image" Target="../media/image118.png"/><Relationship Id="rId3" Type="http://schemas.openxmlformats.org/officeDocument/2006/relationships/tags" Target="../tags/tag100.xml"/><Relationship Id="rId21" Type="http://schemas.openxmlformats.org/officeDocument/2006/relationships/image" Target="../media/image121.png"/><Relationship Id="rId7" Type="http://schemas.openxmlformats.org/officeDocument/2006/relationships/tags" Target="../tags/tag104.xml"/><Relationship Id="rId12" Type="http://schemas.openxmlformats.org/officeDocument/2006/relationships/image" Target="../media/image108.png"/><Relationship Id="rId17" Type="http://schemas.openxmlformats.org/officeDocument/2006/relationships/image" Target="../media/image105.png"/><Relationship Id="rId2" Type="http://schemas.openxmlformats.org/officeDocument/2006/relationships/tags" Target="../tags/tag99.xml"/><Relationship Id="rId16" Type="http://schemas.openxmlformats.org/officeDocument/2006/relationships/image" Target="../media/image117.png"/><Relationship Id="rId20" Type="http://schemas.openxmlformats.org/officeDocument/2006/relationships/image" Target="../media/image120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15" Type="http://schemas.openxmlformats.org/officeDocument/2006/relationships/image" Target="../media/image116.png"/><Relationship Id="rId10" Type="http://schemas.openxmlformats.org/officeDocument/2006/relationships/tags" Target="../tags/tag107.xml"/><Relationship Id="rId19" Type="http://schemas.openxmlformats.org/officeDocument/2006/relationships/image" Target="../media/image119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tags" Target="../tags/tag110.xml"/><Relationship Id="rId21" Type="http://schemas.openxmlformats.org/officeDocument/2006/relationships/image" Target="../media/image126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image" Target="../media/image105.png"/><Relationship Id="rId25" Type="http://schemas.openxmlformats.org/officeDocument/2006/relationships/image" Target="../media/image130.png"/><Relationship Id="rId2" Type="http://schemas.openxmlformats.org/officeDocument/2006/relationships/tags" Target="../tags/tag109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129.png"/><Relationship Id="rId5" Type="http://schemas.openxmlformats.org/officeDocument/2006/relationships/tags" Target="../tags/tag112.xml"/><Relationship Id="rId15" Type="http://schemas.openxmlformats.org/officeDocument/2006/relationships/image" Target="../media/image115.png"/><Relationship Id="rId23" Type="http://schemas.openxmlformats.org/officeDocument/2006/relationships/image" Target="../media/image128.png"/><Relationship Id="rId10" Type="http://schemas.openxmlformats.org/officeDocument/2006/relationships/tags" Target="../tags/tag117.xml"/><Relationship Id="rId19" Type="http://schemas.openxmlformats.org/officeDocument/2006/relationships/image" Target="../media/image124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image" Target="../media/image100.tmp"/><Relationship Id="rId18" Type="http://schemas.openxmlformats.org/officeDocument/2006/relationships/image" Target="../media/image104.png"/><Relationship Id="rId3" Type="http://schemas.openxmlformats.org/officeDocument/2006/relationships/tags" Target="../tags/tag123.xml"/><Relationship Id="rId21" Type="http://schemas.openxmlformats.org/officeDocument/2006/relationships/image" Target="../media/image138.png"/><Relationship Id="rId7" Type="http://schemas.openxmlformats.org/officeDocument/2006/relationships/tags" Target="../tags/tag12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1.png"/><Relationship Id="rId2" Type="http://schemas.openxmlformats.org/officeDocument/2006/relationships/tags" Target="../tags/tag122.xml"/><Relationship Id="rId16" Type="http://schemas.openxmlformats.org/officeDocument/2006/relationships/image" Target="../media/image135.png"/><Relationship Id="rId20" Type="http://schemas.openxmlformats.org/officeDocument/2006/relationships/image" Target="../media/image137.pn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24" Type="http://schemas.openxmlformats.org/officeDocument/2006/relationships/image" Target="../media/image140.png"/><Relationship Id="rId5" Type="http://schemas.openxmlformats.org/officeDocument/2006/relationships/tags" Target="../tags/tag125.xml"/><Relationship Id="rId15" Type="http://schemas.openxmlformats.org/officeDocument/2006/relationships/image" Target="../media/image134.png"/><Relationship Id="rId23" Type="http://schemas.openxmlformats.org/officeDocument/2006/relationships/image" Target="../media/image139.png"/><Relationship Id="rId10" Type="http://schemas.openxmlformats.org/officeDocument/2006/relationships/tags" Target="../tags/tag130.xml"/><Relationship Id="rId19" Type="http://schemas.openxmlformats.org/officeDocument/2006/relationships/image" Target="../media/image136.png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image" Target="../media/image133.png"/><Relationship Id="rId22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tags" Target="../tags/tag134.xml"/><Relationship Id="rId21" Type="http://schemas.openxmlformats.org/officeDocument/2006/relationships/image" Target="../media/image149.png"/><Relationship Id="rId7" Type="http://schemas.openxmlformats.org/officeDocument/2006/relationships/tags" Target="../tags/tag138.xml"/><Relationship Id="rId12" Type="http://schemas.openxmlformats.org/officeDocument/2006/relationships/image" Target="../media/image105.png"/><Relationship Id="rId17" Type="http://schemas.openxmlformats.org/officeDocument/2006/relationships/image" Target="../media/image145.png"/><Relationship Id="rId2" Type="http://schemas.openxmlformats.org/officeDocument/2006/relationships/tags" Target="../tags/tag133.xml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6.xml"/><Relationship Id="rId15" Type="http://schemas.openxmlformats.org/officeDocument/2006/relationships/image" Target="../media/image143.png"/><Relationship Id="rId10" Type="http://schemas.openxmlformats.org/officeDocument/2006/relationships/tags" Target="../tags/tag141.xml"/><Relationship Id="rId19" Type="http://schemas.openxmlformats.org/officeDocument/2006/relationships/image" Target="../media/image147.png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151.png"/><Relationship Id="rId5" Type="http://schemas.openxmlformats.org/officeDocument/2006/relationships/image" Target="../media/image150.tmp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tags" Target="../tags/tag6.xml"/><Relationship Id="rId16" Type="http://schemas.openxmlformats.org/officeDocument/2006/relationships/image" Target="../media/image15.tmp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tags" Target="../tags/tag8.xml"/><Relationship Id="rId9" Type="http://schemas.openxmlformats.org/officeDocument/2006/relationships/image" Target="../media/image9.jpe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1.tmp"/><Relationship Id="rId5" Type="http://schemas.openxmlformats.org/officeDocument/2006/relationships/tags" Target="../tags/tag17.xml"/><Relationship Id="rId10" Type="http://schemas.openxmlformats.org/officeDocument/2006/relationships/image" Target="../media/image20.png"/><Relationship Id="rId4" Type="http://schemas.openxmlformats.org/officeDocument/2006/relationships/tags" Target="../tags/tag16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1.xml"/><Relationship Id="rId7" Type="http://schemas.openxmlformats.org/officeDocument/2006/relationships/image" Target="../media/image27.tmp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6.tmp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4.xml"/><Relationship Id="rId7" Type="http://schemas.openxmlformats.org/officeDocument/2006/relationships/image" Target="../media/image31.tmp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0.tmp"/><Relationship Id="rId5" Type="http://schemas.openxmlformats.org/officeDocument/2006/relationships/image" Target="../media/image25.png"/><Relationship Id="rId10" Type="http://schemas.openxmlformats.org/officeDocument/2006/relationships/image" Target="../media/image34.tmp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tmp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6.png"/><Relationship Id="rId5" Type="http://schemas.openxmlformats.org/officeDocument/2006/relationships/image" Target="../media/image35.tm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42.png"/><Relationship Id="rId5" Type="http://schemas.openxmlformats.org/officeDocument/2006/relationships/tags" Target="../tags/tag31.xml"/><Relationship Id="rId10" Type="http://schemas.openxmlformats.org/officeDocument/2006/relationships/image" Target="../media/image41.png"/><Relationship Id="rId4" Type="http://schemas.openxmlformats.org/officeDocument/2006/relationships/tags" Target="../tags/tag30.xml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87" y="4245401"/>
            <a:ext cx="6049708" cy="29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4" y="5104162"/>
            <a:ext cx="1640205" cy="184785"/>
          </a:xfrm>
          <a:prstGeom prst="rect">
            <a:avLst/>
          </a:prstGeom>
        </p:spPr>
      </p:pic>
      <p:pic>
        <p:nvPicPr>
          <p:cNvPr id="7170" name="Picture 2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0074"/>
            <a:ext cx="4311396" cy="326898"/>
          </a:xfrm>
          <a:prstGeom prst="rect">
            <a:avLst/>
          </a:prstGeom>
        </p:spPr>
      </p:pic>
      <p:pic>
        <p:nvPicPr>
          <p:cNvPr id="7" name="Content Placeholder 3" descr="Douglas_Peucker.png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143000"/>
            <a:ext cx="3925887" cy="5461000"/>
          </a:xfr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876800" y="2667000"/>
            <a:ext cx="4114800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sz="1900">
                <a:solidFill>
                  <a:schemeClr val="tx1"/>
                </a:solidFill>
                <a:latin typeface="Times New Roman" pitchFamily="18" charset="0"/>
              </a:defRPr>
            </a:lvl1pPr>
            <a:lvl2pPr marL="819150" indent="-361950">
              <a:defRPr sz="19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Arial" charset="0"/>
              <a:buNone/>
            </a:pPr>
            <a:r>
              <a:rPr lang="en-US" altLang="en-US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Algorithm</a:t>
            </a:r>
            <a:r>
              <a:rPr lang="en-US" altLang="en-US" b="1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b="1" dirty="0">
              <a:latin typeface="Arial" charset="0"/>
              <a:cs typeface="Arial" charset="0"/>
            </a:endParaRPr>
          </a:p>
          <a:p>
            <a:pPr>
              <a:buFont typeface="Arial" charset="0"/>
              <a:buAutoNum type="arabicPeriod"/>
            </a:pPr>
            <a:r>
              <a:rPr lang="en-US" altLang="en-US" b="1" dirty="0">
                <a:latin typeface="Arial" charset="0"/>
                <a:cs typeface="Arial" charset="0"/>
              </a:rPr>
              <a:t> Connect farthest endpoints</a:t>
            </a:r>
          </a:p>
          <a:p>
            <a:pPr>
              <a:buFont typeface="Arial" charset="0"/>
              <a:buAutoNum type="arabicPeriod"/>
            </a:pPr>
            <a:r>
              <a:rPr lang="en-US" altLang="en-US" b="1" i="1" dirty="0">
                <a:latin typeface="Arial" charset="0"/>
                <a:cs typeface="Arial" charset="0"/>
              </a:rPr>
              <a:t> </a:t>
            </a:r>
            <a:r>
              <a:rPr lang="en-US" altLang="en-US" b="1" i="1" dirty="0">
                <a:solidFill>
                  <a:srgbClr val="66FF33"/>
                </a:solidFill>
                <a:latin typeface="Arial" charset="0"/>
                <a:cs typeface="Arial" charset="0"/>
              </a:rPr>
              <a:t>Repeat</a:t>
            </a:r>
          </a:p>
          <a:p>
            <a:pPr lvl="1">
              <a:buFont typeface="Arial" charset="0"/>
              <a:buAutoNum type="arabicPeriod"/>
            </a:pPr>
            <a:r>
              <a:rPr lang="en-US" altLang="en-US" b="1" dirty="0">
                <a:latin typeface="Arial" charset="0"/>
                <a:cs typeface="Arial" charset="0"/>
              </a:rPr>
              <a:t>Find maximum distance between the original curve and the simplified curve</a:t>
            </a:r>
          </a:p>
          <a:p>
            <a:pPr lvl="1">
              <a:buFont typeface="Arial" charset="0"/>
              <a:buAutoNum type="arabicPeriod"/>
            </a:pPr>
            <a:r>
              <a:rPr lang="en-US" altLang="en-US" b="1" dirty="0">
                <a:latin typeface="Arial" charset="0"/>
                <a:cs typeface="Arial" charset="0"/>
              </a:rPr>
              <a:t>Split curve at this point</a:t>
            </a:r>
          </a:p>
          <a:p>
            <a:pPr>
              <a:buFont typeface="Arial" charset="0"/>
              <a:buNone/>
            </a:pPr>
            <a:r>
              <a:rPr lang="en-US" altLang="en-US" b="1" dirty="0">
                <a:latin typeface="Arial" charset="0"/>
                <a:cs typeface="Arial" charset="0"/>
              </a:rPr>
              <a:t>      </a:t>
            </a:r>
            <a:r>
              <a:rPr lang="en-US" altLang="en-US" b="1" i="1" dirty="0">
                <a:solidFill>
                  <a:srgbClr val="00FF00"/>
                </a:solidFill>
                <a:latin typeface="Arial" charset="0"/>
                <a:cs typeface="Arial" charset="0"/>
              </a:rPr>
              <a:t>Until</a:t>
            </a:r>
            <a:r>
              <a:rPr lang="en-US" altLang="en-US" b="1" dirty="0">
                <a:latin typeface="Arial" charset="0"/>
                <a:cs typeface="Arial" charset="0"/>
              </a:rPr>
              <a:t> max distance is less than threshold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99302"/>
            <a:ext cx="4381500" cy="226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38" y="1066800"/>
            <a:ext cx="762000" cy="222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0450"/>
            <a:ext cx="2295525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0"/>
            <a:ext cx="1937385" cy="192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17" y="6144147"/>
            <a:ext cx="3971925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658533"/>
            <a:ext cx="6015062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86" y="50074"/>
            <a:ext cx="2624328" cy="25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6" y="488739"/>
            <a:ext cx="8326755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86790"/>
            <a:ext cx="7360920" cy="2324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6" y="1520190"/>
            <a:ext cx="7319010" cy="23241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38200" y="2131695"/>
            <a:ext cx="6886576" cy="535305"/>
            <a:chOff x="838200" y="1905000"/>
            <a:chExt cx="6886576" cy="535305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1659255" cy="23050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1" y="1905000"/>
              <a:ext cx="4981575" cy="535305"/>
            </a:xfrm>
            <a:prstGeom prst="rect">
              <a:avLst/>
            </a:prstGeom>
          </p:spPr>
        </p:pic>
      </p:grpSp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76" y="4889603"/>
            <a:ext cx="1490924" cy="1206397"/>
          </a:xfrm>
          <a:prstGeom prst="rect">
            <a:avLst/>
          </a:prstGeom>
        </p:spPr>
      </p:pic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71" y="4977412"/>
            <a:ext cx="1404516" cy="1101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54" y="5378501"/>
            <a:ext cx="2364105" cy="228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400800"/>
            <a:ext cx="399288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86" y="50074"/>
            <a:ext cx="2624328" cy="25146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9" y="1544493"/>
            <a:ext cx="2590799" cy="173210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1544493"/>
            <a:ext cx="2678527" cy="1671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9600"/>
            <a:ext cx="8724900" cy="537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7" y="3963775"/>
            <a:ext cx="3859530" cy="226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4414838"/>
            <a:ext cx="1924050" cy="232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912043"/>
            <a:ext cx="6204585" cy="4914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785485"/>
            <a:ext cx="764667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6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86" y="50074"/>
            <a:ext cx="2624328" cy="2514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914400"/>
            <a:ext cx="8033385" cy="232410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033" y="2362200"/>
            <a:ext cx="6477000" cy="3755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524000"/>
            <a:ext cx="587883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0074"/>
            <a:ext cx="1901952" cy="326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7" y="762000"/>
            <a:ext cx="3531870" cy="23050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1896565"/>
            <a:ext cx="5613400" cy="21328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17" y="770469"/>
            <a:ext cx="2295525" cy="5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0" y="1841532"/>
            <a:ext cx="2392680" cy="548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17" y="2936696"/>
            <a:ext cx="2796540" cy="537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17" y="3969917"/>
            <a:ext cx="274320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7" y="5066350"/>
            <a:ext cx="8717280" cy="5353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7" y="5989217"/>
            <a:ext cx="2718435" cy="25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55" y="5998319"/>
            <a:ext cx="2741295" cy="2552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982023"/>
            <a:ext cx="207835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0074"/>
            <a:ext cx="1901952" cy="32689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" y="838200"/>
            <a:ext cx="3103067" cy="311981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62164"/>
            <a:ext cx="4384594" cy="2495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029200"/>
            <a:ext cx="8722995" cy="84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1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0074"/>
            <a:ext cx="1901952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4400"/>
            <a:ext cx="3350895" cy="18669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8248952" cy="419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22127"/>
            <a:ext cx="1954530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66" y="6022127"/>
            <a:ext cx="1455420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024032"/>
            <a:ext cx="2352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3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0074"/>
            <a:ext cx="1901952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7835265" cy="23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3" y="1371600"/>
            <a:ext cx="7345680" cy="54102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09" y="2548907"/>
            <a:ext cx="4581991" cy="3385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429000"/>
            <a:ext cx="528256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38600"/>
            <a:ext cx="3293745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5229117"/>
            <a:ext cx="1556385" cy="230505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72" y="5486400"/>
            <a:ext cx="4953001" cy="8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0074"/>
            <a:ext cx="1901952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38200"/>
            <a:ext cx="5694045" cy="23241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35000" y="1295400"/>
            <a:ext cx="7411059" cy="2410254"/>
            <a:chOff x="533400" y="1752600"/>
            <a:chExt cx="7411059" cy="2410254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752600"/>
              <a:ext cx="7334859" cy="241025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33400" y="1752600"/>
              <a:ext cx="457200" cy="5334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54752" y="1752600"/>
              <a:ext cx="457200" cy="5334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4495800"/>
            <a:ext cx="2457450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181600"/>
            <a:ext cx="6909435" cy="5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50" y="659765"/>
            <a:ext cx="6555105" cy="25527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46816" y="1041400"/>
            <a:ext cx="7239000" cy="2133600"/>
            <a:chOff x="533400" y="1752600"/>
            <a:chExt cx="7411059" cy="2410254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752600"/>
              <a:ext cx="7334859" cy="241025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33400" y="1752600"/>
              <a:ext cx="457200" cy="5334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54752" y="1752600"/>
              <a:ext cx="457200" cy="5334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50" y="3605741"/>
            <a:ext cx="2457450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3605741"/>
            <a:ext cx="5631180" cy="5448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00" y="68864"/>
            <a:ext cx="3410712" cy="3268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4495800"/>
            <a:ext cx="8726805" cy="11449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4" y="6019800"/>
            <a:ext cx="8715375" cy="53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1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illboard terr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568959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83" y="49094"/>
            <a:ext cx="1627632" cy="324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953001"/>
            <a:ext cx="8703945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0074"/>
            <a:ext cx="3410712" cy="326898"/>
          </a:xfrm>
          <a:prstGeom prst="rect">
            <a:avLst/>
          </a:prstGeom>
        </p:spPr>
      </p:pic>
      <p:sp>
        <p:nvSpPr>
          <p:cNvPr id="6" name="Freeform 4"/>
          <p:cNvSpPr>
            <a:spLocks/>
          </p:cNvSpPr>
          <p:nvPr/>
        </p:nvSpPr>
        <p:spPr bwMode="auto">
          <a:xfrm>
            <a:off x="2384129" y="1828800"/>
            <a:ext cx="4133850" cy="885825"/>
          </a:xfrm>
          <a:custGeom>
            <a:avLst/>
            <a:gdLst>
              <a:gd name="T0" fmla="*/ 0 w 2604"/>
              <a:gd name="T1" fmla="*/ 558 h 558"/>
              <a:gd name="T2" fmla="*/ 660 w 2604"/>
              <a:gd name="T3" fmla="*/ 0 h 558"/>
              <a:gd name="T4" fmla="*/ 2352 w 2604"/>
              <a:gd name="T5" fmla="*/ 0 h 558"/>
              <a:gd name="T6" fmla="*/ 2604 w 2604"/>
              <a:gd name="T7" fmla="*/ 558 h 558"/>
              <a:gd name="T8" fmla="*/ 0 w 2604"/>
              <a:gd name="T9" fmla="*/ 55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04" h="558">
                <a:moveTo>
                  <a:pt x="0" y="558"/>
                </a:moveTo>
                <a:lnTo>
                  <a:pt x="660" y="0"/>
                </a:lnTo>
                <a:lnTo>
                  <a:pt x="2352" y="0"/>
                </a:lnTo>
                <a:lnTo>
                  <a:pt x="2604" y="558"/>
                </a:lnTo>
                <a:lnTo>
                  <a:pt x="0" y="558"/>
                </a:lnTo>
                <a:close/>
              </a:path>
            </a:pathLst>
          </a:custGeom>
          <a:gradFill rotWithShape="1">
            <a:gsLst>
              <a:gs pos="0">
                <a:srgbClr val="A1A1AB"/>
              </a:gs>
              <a:gs pos="100000">
                <a:schemeClr val="folHlink"/>
              </a:gs>
            </a:gsLst>
            <a:lin ang="5400000" scaled="1"/>
          </a:gra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4508204" y="2009775"/>
            <a:ext cx="171450" cy="209550"/>
          </a:xfrm>
          <a:custGeom>
            <a:avLst/>
            <a:gdLst>
              <a:gd name="T0" fmla="*/ 0 w 108"/>
              <a:gd name="T1" fmla="*/ 0 h 120"/>
              <a:gd name="T2" fmla="*/ 108 w 108"/>
              <a:gd name="T3" fmla="*/ 0 h 120"/>
              <a:gd name="T4" fmla="*/ 108 w 108"/>
              <a:gd name="T5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8" h="120">
                <a:moveTo>
                  <a:pt x="0" y="0"/>
                </a:moveTo>
                <a:lnTo>
                  <a:pt x="108" y="0"/>
                </a:lnTo>
                <a:lnTo>
                  <a:pt x="108" y="12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373267" y="2152650"/>
            <a:ext cx="258762" cy="952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4508204" y="10668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274717" y="2378075"/>
            <a:ext cx="258762" cy="952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3517604" y="2219325"/>
            <a:ext cx="876300" cy="180975"/>
          </a:xfrm>
          <a:prstGeom prst="line">
            <a:avLst/>
          </a:prstGeom>
          <a:noFill/>
          <a:ln w="28575">
            <a:solidFill>
              <a:schemeClr val="bg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32" y="2464562"/>
            <a:ext cx="166878" cy="1348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40" y="723900"/>
            <a:ext cx="173736" cy="2194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54" y="2358390"/>
            <a:ext cx="125730" cy="19431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61" y="3200400"/>
            <a:ext cx="4758690" cy="255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59" y="2293239"/>
            <a:ext cx="274320" cy="1943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" y="4876800"/>
            <a:ext cx="7839075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3" y="4191000"/>
            <a:ext cx="1786890" cy="230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3" y="5562600"/>
            <a:ext cx="226504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5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auto">
          <a:xfrm>
            <a:off x="804672" y="1846093"/>
            <a:ext cx="4133850" cy="885825"/>
          </a:xfrm>
          <a:custGeom>
            <a:avLst/>
            <a:gdLst>
              <a:gd name="T0" fmla="*/ 0 w 2604"/>
              <a:gd name="T1" fmla="*/ 558 h 558"/>
              <a:gd name="T2" fmla="*/ 660 w 2604"/>
              <a:gd name="T3" fmla="*/ 0 h 558"/>
              <a:gd name="T4" fmla="*/ 2352 w 2604"/>
              <a:gd name="T5" fmla="*/ 0 h 558"/>
              <a:gd name="T6" fmla="*/ 2604 w 2604"/>
              <a:gd name="T7" fmla="*/ 558 h 558"/>
              <a:gd name="T8" fmla="*/ 0 w 2604"/>
              <a:gd name="T9" fmla="*/ 55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04" h="558">
                <a:moveTo>
                  <a:pt x="0" y="558"/>
                </a:moveTo>
                <a:lnTo>
                  <a:pt x="660" y="0"/>
                </a:lnTo>
                <a:lnTo>
                  <a:pt x="2352" y="0"/>
                </a:lnTo>
                <a:lnTo>
                  <a:pt x="2604" y="558"/>
                </a:lnTo>
                <a:lnTo>
                  <a:pt x="0" y="558"/>
                </a:lnTo>
                <a:close/>
              </a:path>
            </a:pathLst>
          </a:custGeom>
          <a:gradFill rotWithShape="1">
            <a:gsLst>
              <a:gs pos="0">
                <a:srgbClr val="A1A1AB"/>
              </a:gs>
              <a:gs pos="100000">
                <a:schemeClr val="folHlink"/>
              </a:gs>
            </a:gsLst>
            <a:lin ang="5400000" scaled="1"/>
          </a:gra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266694" y="1993201"/>
            <a:ext cx="171450" cy="209550"/>
          </a:xfrm>
          <a:custGeom>
            <a:avLst/>
            <a:gdLst>
              <a:gd name="T0" fmla="*/ 0 w 108"/>
              <a:gd name="T1" fmla="*/ 0 h 120"/>
              <a:gd name="T2" fmla="*/ 108 w 108"/>
              <a:gd name="T3" fmla="*/ 0 h 120"/>
              <a:gd name="T4" fmla="*/ 108 w 108"/>
              <a:gd name="T5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8" h="120">
                <a:moveTo>
                  <a:pt x="0" y="0"/>
                </a:moveTo>
                <a:lnTo>
                  <a:pt x="108" y="0"/>
                </a:lnTo>
                <a:lnTo>
                  <a:pt x="108" y="12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131757" y="2136076"/>
            <a:ext cx="258762" cy="952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3266694" y="1050226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522" y="2447988"/>
            <a:ext cx="166878" cy="1348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730" y="707326"/>
            <a:ext cx="173736" cy="219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49" y="2276665"/>
            <a:ext cx="274320" cy="194310"/>
          </a:xfrm>
          <a:prstGeom prst="rect">
            <a:avLst/>
          </a:prstGeom>
        </p:spPr>
      </p:pic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068926" y="1393126"/>
            <a:ext cx="258762" cy="952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44" y="1295971"/>
            <a:ext cx="125730" cy="1943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183701"/>
            <a:ext cx="1798320" cy="276225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6" idx="1"/>
            <a:endCxn id="13" idx="5"/>
          </p:cNvCxnSpPr>
          <p:nvPr/>
        </p:nvCxnSpPr>
        <p:spPr>
          <a:xfrm flipH="1" flipV="1">
            <a:off x="2289793" y="1474427"/>
            <a:ext cx="879859" cy="67559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6"/>
          </p:cNvCxnSpPr>
          <p:nvPr/>
        </p:nvCxnSpPr>
        <p:spPr>
          <a:xfrm>
            <a:off x="2327688" y="1440751"/>
            <a:ext cx="939006" cy="0"/>
          </a:xfrm>
          <a:prstGeom prst="line">
            <a:avLst/>
          </a:prstGeom>
          <a:ln w="22225">
            <a:solidFill>
              <a:srgbClr val="0070C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0074"/>
            <a:ext cx="3410712" cy="32689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2" y="4038600"/>
            <a:ext cx="5421630" cy="2743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4845315"/>
            <a:ext cx="3065716" cy="30384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28" y="5564124"/>
            <a:ext cx="2596324" cy="301752"/>
          </a:xfrm>
          <a:prstGeom prst="rect">
            <a:avLst/>
          </a:prstGeom>
        </p:spPr>
      </p:pic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2055432" y="2153285"/>
            <a:ext cx="258762" cy="952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12" y="1997964"/>
            <a:ext cx="198882" cy="288036"/>
          </a:xfrm>
          <a:prstGeom prst="rect">
            <a:avLst/>
          </a:prstGeom>
        </p:spPr>
      </p:pic>
      <p:sp>
        <p:nvSpPr>
          <p:cNvPr id="24" name="Line 16"/>
          <p:cNvSpPr>
            <a:spLocks noChangeShapeType="1"/>
          </p:cNvSpPr>
          <p:nvPr/>
        </p:nvSpPr>
        <p:spPr bwMode="auto">
          <a:xfrm>
            <a:off x="2168145" y="1474426"/>
            <a:ext cx="0" cy="718799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2168128" y="2021205"/>
            <a:ext cx="171450" cy="209550"/>
          </a:xfrm>
          <a:custGeom>
            <a:avLst/>
            <a:gdLst>
              <a:gd name="T0" fmla="*/ 0 w 108"/>
              <a:gd name="T1" fmla="*/ 0 h 120"/>
              <a:gd name="T2" fmla="*/ 108 w 108"/>
              <a:gd name="T3" fmla="*/ 0 h 120"/>
              <a:gd name="T4" fmla="*/ 108 w 108"/>
              <a:gd name="T5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8" h="120">
                <a:moveTo>
                  <a:pt x="0" y="0"/>
                </a:moveTo>
                <a:lnTo>
                  <a:pt x="108" y="0"/>
                </a:lnTo>
                <a:lnTo>
                  <a:pt x="108" y="12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9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840105"/>
            <a:ext cx="2265045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350520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8" y="50074"/>
            <a:ext cx="3410712" cy="3268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2" y="1847746"/>
            <a:ext cx="3192780" cy="2609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23" y="1375410"/>
            <a:ext cx="1899285" cy="12153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10" y="1375410"/>
            <a:ext cx="1596390" cy="12153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" y="3352800"/>
            <a:ext cx="4987290" cy="274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939" y="3352800"/>
            <a:ext cx="3044190" cy="274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9" y="4191000"/>
            <a:ext cx="3070860" cy="274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47" y="4724400"/>
            <a:ext cx="1565910" cy="274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97" y="5334000"/>
            <a:ext cx="1554480" cy="2743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97" y="5867400"/>
            <a:ext cx="1019175" cy="2609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791710"/>
            <a:ext cx="5086350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24120" y="368505"/>
            <a:ext cx="6136215" cy="2024372"/>
            <a:chOff x="533400" y="1752600"/>
            <a:chExt cx="7411059" cy="2410254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752600"/>
              <a:ext cx="7334859" cy="241025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33400" y="1752600"/>
              <a:ext cx="457200" cy="5334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54752" y="1752600"/>
              <a:ext cx="457200" cy="5334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8" y="3704273"/>
            <a:ext cx="2724150" cy="22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172" y="3657600"/>
            <a:ext cx="3082290" cy="560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25863"/>
            <a:ext cx="348615" cy="177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8" y="2667000"/>
            <a:ext cx="2457450" cy="230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25" y="2667000"/>
            <a:ext cx="5631180" cy="5448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0" y="4495800"/>
            <a:ext cx="4756785" cy="285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3" y="5162550"/>
            <a:ext cx="2703195" cy="5600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3" y="5163606"/>
            <a:ext cx="1769745" cy="560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8" y="50074"/>
            <a:ext cx="3410712" cy="3268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82" y="5196410"/>
            <a:ext cx="2133600" cy="285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559" y="5943600"/>
            <a:ext cx="2122170" cy="7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8" y="50074"/>
            <a:ext cx="3410712" cy="3268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8199"/>
            <a:ext cx="8715375" cy="5505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1752600" cy="22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44" y="2207895"/>
            <a:ext cx="1059180" cy="190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544" y="2118360"/>
            <a:ext cx="769620" cy="560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44" y="2207895"/>
            <a:ext cx="1544955" cy="230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800"/>
            <a:ext cx="4497705" cy="230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14800"/>
            <a:ext cx="6842760" cy="5867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5105400"/>
            <a:ext cx="6385560" cy="2438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638800"/>
            <a:ext cx="7221855" cy="2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5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8" y="50074"/>
            <a:ext cx="3410712" cy="32689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30140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57800"/>
            <a:ext cx="579882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9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70165" y="609600"/>
            <a:ext cx="3505200" cy="3505200"/>
            <a:chOff x="288175" y="1752600"/>
            <a:chExt cx="3505200" cy="3505200"/>
          </a:xfrm>
        </p:grpSpPr>
        <p:pic>
          <p:nvPicPr>
            <p:cNvPr id="2050" name="Picture 2" descr="C:\Users\sr194\Dropbox\WORK\TEACHING\CG 2016\CODE\Skybox\tree1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75" y="1752600"/>
              <a:ext cx="3505200" cy="350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88175" y="1752600"/>
              <a:ext cx="3505200" cy="3505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967394"/>
            <a:ext cx="4596765" cy="537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63" y="2498407"/>
            <a:ext cx="4711065" cy="4895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99" y="1682635"/>
            <a:ext cx="4202240" cy="4800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99" y="3200400"/>
            <a:ext cx="4226243" cy="2040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83" y="49094"/>
            <a:ext cx="1627632" cy="324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977267"/>
            <a:ext cx="3169920" cy="533400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915" y="4636497"/>
            <a:ext cx="5174540" cy="21750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6" y="5867400"/>
            <a:ext cx="357568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83" y="49094"/>
            <a:ext cx="1627632" cy="32461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609600"/>
            <a:ext cx="4515757" cy="28956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581400"/>
            <a:ext cx="4515757" cy="29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2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9094"/>
            <a:ext cx="1627632" cy="324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2209800" cy="179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66800"/>
            <a:ext cx="5802630" cy="53721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00250"/>
            <a:ext cx="8654439" cy="32307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76" y="5486400"/>
            <a:ext cx="1640205" cy="230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42" y="5486626"/>
            <a:ext cx="1405890" cy="1847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486626"/>
            <a:ext cx="15144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3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0074"/>
            <a:ext cx="3705606" cy="3246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" y="1066800"/>
            <a:ext cx="3595643" cy="419100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519077"/>
            <a:ext cx="3313719" cy="32864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7" y="5964745"/>
            <a:ext cx="6801422" cy="20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7" y="6349093"/>
            <a:ext cx="5500116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0074"/>
            <a:ext cx="3705606" cy="324612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69" y="1132748"/>
            <a:ext cx="3810832" cy="223520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32748"/>
            <a:ext cx="4118989" cy="1981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675548"/>
            <a:ext cx="6726555" cy="2266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9" y="3803981"/>
            <a:ext cx="4678680" cy="228600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9" y="4409348"/>
            <a:ext cx="3948642" cy="206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4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0074"/>
            <a:ext cx="3705606" cy="32461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144394"/>
            <a:ext cx="6262497" cy="2513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23900"/>
            <a:ext cx="4493895" cy="22860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52334"/>
            <a:ext cx="2362200" cy="273641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980" y="3852334"/>
            <a:ext cx="4352896" cy="25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86" y="50074"/>
            <a:ext cx="2740914" cy="3268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694267"/>
            <a:ext cx="611124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685800"/>
            <a:ext cx="640080" cy="1790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981200"/>
            <a:ext cx="5562600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1" y="2644140"/>
            <a:ext cx="6475095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95" y="3335866"/>
            <a:ext cx="501967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6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S-AD 216: Foundations of Computer Graphics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Billboard alignment depends\\ on the requirements.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red}{$p_0$}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$q$}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Want:\ \ }$\|q' -q\|^2$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 with QEM}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If $\vec{n}$ is a unit vector (i.e., $a^2 + b^2 + c^2 = 1$ ), then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$\|q' - q\|^2 = ((q - p_0)\cdot \vec{n})^2$&#10;\end{document}"/>
  <p:tag name="IGUANATEXSIZE" val="2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$= (ax + by + cz + d)^2 $&#10;\end{document}"/>
  <p:tag name="IGUANATEXSIZE" val="2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white}{$q'$}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$ax + by + cz + d = 0$&#10;}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Consider a plane with equation: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In general, it depends on the\\ camera&#10;position and orientation.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 with QEM}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We can write it as:  $A^T q = 0$,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where $A = \left[&#10;\begin{array}{c}&#10;a\\&#10;b\\&#10;c\\&#10;d&#10;\end{array}&#10;\right]$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and $q = \left[&#10;\begin{array}{c}&#10;x\\&#10;y\\&#10;z\\&#10;1&#10;\end{array}&#10;\right]$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Distance of a point $q$ to this plane is: $ (A^T q)^2 $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\em (assuming $a^2 + b^2 + c^2 = 1$)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Now, $(A^Tq)^2 = (A^T q)(A^T q)$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$= (q^T A)(A^T q)$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$= q^T (A\ A^T)\ q$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$= q^T\ Q\ q$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Billboarding}&#10;&#10;\end{document}"/>
  <p:tag name="IGUANATEXSIZE" val="2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,color}&#10;\pagestyle{empty}&#10;\newcommand*{\cmcsans}{\fontfamily{comic}\selectfont}&#10;\DeclareTextFontCommand{\textcmcsans}{\cmcsans}&#10;&#10;\begin{document}\noindent\textcolor{blue}{\em&#10;So, we can associate a $4 \times 4$ matrix $Q = A^T A$\\ with any&#10;plane with equation $A^T q =0$.}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Let $\mathcal{H}$ be a set of planes.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\[ Cost(\mathcal{H}, p) = \sum_{h \in \mathcal{H}} dist^2(h,p) \]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Let 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Cost of this operation: }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Sum of squares of the distances of $P'$ to the planes\\ incident to&#10;either $P$ or $Q$ or both.}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If any plane $h$ has equation, $A_h^T p = 0$ then, 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\[ Cost(\mathcal{H}, p) = \sum_{h \in \mathcal{H}} (A_h^Tp)^2 \]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\[= \sum_{h \in \mathcal{H}} (p^T\ Q_h\ p) \]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 with QEM}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Billboarding}&#10;&#10;\end{document}"/>
  <p:tag name="IGUANATEXSIZE" val="2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where $Q_h = A_h\ A_h^T$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\[= p^T\ \left(\sum_{h \in \mathcal{H}} Q_h \right) \ p \]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 with QEM}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\noindent&#10;So, to compute the cost/error for a vertex with position $p$, we &#10;need the set $\mathcal{H}$ of all the planes that pass through the&#10;vertices that have collapsed into $p$.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\noindent&#10;Do, we need $\mathcal{H}$?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\noindent&#10;We don't! 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\[\sum_{h \in \mathcal{H}} Q_h \]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We only need: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This can be easily maintained as follows: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\noindent&#10;- Initially for each $v$, let $\mathcal{H}_v$ be the set of planes&#10;incident to $v$.\\\text{\ \ }Compute $Q_v = \sum_{h \in \mathcal{H}_v} Q_h$.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Billboard Clouds:}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\noindent&#10;- When collapsing the edge ${u,v}$ to $u'$, set $Q_{u'} = Q_u + Q_v$.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\noindent&#10;The cost of this collapse is $p^T\ Q_{u'}\ p$, where $p$ is the position of $v$.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 with QEM}&#10;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\noindent&#10;From Michael Garland's PhD. thesis at CMU (1999)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Represent a complex model using a small number of\\overlapping billboards.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20610$ triangles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78$ billboards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billboards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Half-Edge Data Structure}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Every vertex has a pointer to a half-edge directed towards the vertex.&#10;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em Every face has a pointer to a half-edge on its boundary.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Half-Edge Data Structure}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Enumerating the edges around a vertex in ccw order}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Enumerating faces adjacent to a face}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Half-Edge Data Structure}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bf Removal of an edge from the mesh: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esh Simplification}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Reduce geometric complexity without altering essential&#10; \\shape characteristics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Goal:} 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Billboarding}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generally try to reduce the number of vertices. 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ommonly used in Level-Of-Detail (LOD) representations.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Most algorithms try to preserve the topology.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arm Up: Curve Simplification}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{\bf Ramer-Douglas-Peucker algorithm}&#10;}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red}{&#10;{\bf Input:}&#10;}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A curve (or polyline)&#10;}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A threshold $\epsilon &gt; 0$&#10;}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newcommand*{\cmcsans}{\fontfamily{comic}\selectfont}&#10;\DeclareTextFontCommand{\textcmcsans}{\cmcsans}&#10;&#10;\begin{document}\noindent\textcolor{red}{&#10;{\bf Demo:}} \url{http://karthaus.nl/rdp/}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ertex Decimation}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Idea:} Create the illusion of a 3d object by just pasting a 2d&#10;picture on a board.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Iteratively removes vertices while trying to&#10; preserve the topology and shape.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prefer to remove vertices whose neighborhood is relatively flat.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How do we measure how non-flat is the neighborhood of a vertex?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k=\ $\# faces around $v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Average plane: $\mathbf{n}_{avg}\cdot(x - p_{avg}) = 0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One possibility: }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em use distance of the vertex from the average\\ plane&#10;of its neighborhood as the error metric.}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ertex Decimation}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e error metric for a boundary vertex can be defined as the distance&#10;of the vertex from the line connecting its neighbors on the boundary.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Vertex Decimation Algorithm:}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o make a billboard out of this image,\\ we need to discard the&#10;white background.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Greedy approach.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t any step select the vertex with the current minimum\\ value of the&#10;error metric for decimation.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top when the error metric is higher than a threshold for all vertices.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ertex Decimation}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hen a vertex is deleted, a hole is created and needs to be triangulated.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error metrics for its vertices need to be updated.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}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impler than vertex decimation.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 take an edge $PQ$\\ and `collapse' it.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One of the end-points\\ (say $Q$) is removed. 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nd we need to make the billboard always\\ face the camera.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faces adjacent to the\\ edge $PQ$ are removed.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P$ gets all edges adjacent\\ to $Q$.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new position of $P$ can in general be anywhere between the original&#10;positions of $P$ and $Q$. Typical choices are: 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1) Original position of $P$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2) Original Position of $Q$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3) Midpoint of $PQ$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}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edge-collapse is reversible. Given the original positions of $P$ and $Q$,&#10;and also the locations of $R$ and $S$, we can reconstruct the edge&#10;$PQ$ and the two triangles adjacent to it.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}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Situations to be careful about: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Use \texttt{discard} in the fragment shader based\\ on&#10;the color or the alpha value.}&#10;&#10;\end{document}"/>
  <p:tag name="IGUANATEXSIZE" val="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 topological change&#10;}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 non-manifold&#10;}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ue}{&#10;\em $&gt;2$ triangles collapse&#10;}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}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We still need an error metric in order to decide which edge to collapse.&#10;}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A simple cost function that depends on the angle between the two\\&#10;adjacent triangles and the length of the edges is:&#10;}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$\mathbf{m}_1$, $\mathbf{m}_2$: unit normals to the adjacent triangles.&#10;}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$k_1, k_2$ : user defined constants&#10;}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Simplification:&#10;}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}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Do appropriate rotation about the ``trunk&quot;.}&#10;&#10;\end{document}"/>
  <p:tag name="IGUANATEXSIZE" val="1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Another useful cost function: Quadric Error Metric}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Cost of this operation: }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Sum of squares of the distances of $P'$ to the planes incident to\\&#10;either $P$ or $Q$ or both.}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Another useful cost function: Quadric Error Metric (QEM)}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Cost of this operation: }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Sum of squares of the distances of $P'$ to the planes\\ &#10;incident to either $P$ or $Q$ or both.}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 with QEM}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&#10;As we keep collapsing edges, each vertex corresponds to a set of&#10;original vertices. So, the error/cost for this vertex is the sum&#10;of the squares of distances to all the planes passing through the&#10;original vertices that this new vertex represents.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fonts}&#10;\pagestyle{empty}&#10;\newcommand*{\cmcsans}{\fontfamily{comic}\selectfont}&#10;\DeclareTextFontCommand{\textcmcsans}{\cmcsans}&#10;&#10;\begin{document}\noindent&#10;So, we need to keep track of all planes incident to vertices that have &#10;collapsed into a vertex $v$. Then we are not saving much space!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ge Collapse with QEM}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Billboarding}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pi$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vec{n}$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white}{$q$}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point $q$ lies on the plane $\Leftrightarrow$ $(q-p_0)\cdot \vec{n} = 0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red}{$p_0$}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If $q = (x,y,z)$, $\vec{n} = (a,b,c)$ and $d = -p_0 \cdot \vec{n}$ ,&#10;then we can write this as:&#10;}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q\cdot \vec{n} - p_0 \cdot \vec{n} = 0$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\textcolor{black}{&#10;$ax + by + cz + d = 0$&#10;}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pi$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$\vec{n}$&#10;\end{document}"/>
  <p:tag name="IGUANATEXSIZE" val="2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solidFill>
          <a:srgbClr val="92D050"/>
        </a:solidFill>
        <a:ln w="25400">
          <a:noFill/>
          <a:tailEnd type="none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1750">
          <a:solidFill>
            <a:srgbClr val="00B050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17198</TotalTime>
  <Words>33</Words>
  <Application>Microsoft Office PowerPoint</Application>
  <PresentationFormat>On-screen Show (4:3)</PresentationFormat>
  <Paragraphs>8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1286</cp:revision>
  <dcterms:created xsi:type="dcterms:W3CDTF">2014-01-26T12:33:15Z</dcterms:created>
  <dcterms:modified xsi:type="dcterms:W3CDTF">2016-11-24T12:10:21Z</dcterms:modified>
</cp:coreProperties>
</file>